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6" r:id="rId7"/>
    <p:sldId id="265" r:id="rId8"/>
    <p:sldId id="260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BF9E-F6C8-4C6F-9954-528C948427D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C081A-90A6-4085-BC9F-32835CB67B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800" y="2708920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  <a:cs typeface="Aharoni" pitchFamily="2" charset="-79"/>
              </a:rPr>
              <a:t>디지털 변전소</a:t>
            </a:r>
            <a:endParaRPr lang="ko-KR" altLang="en-US" sz="4000" dirty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  <a:cs typeface="Aharoni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91415" y="399917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굴림" pitchFamily="50" charset="-127"/>
                <a:ea typeface="굴림" pitchFamily="50" charset="-127"/>
              </a:rPr>
              <a:t>20170518 </a:t>
            </a:r>
            <a:r>
              <a:rPr lang="ko-KR" alt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굴림" pitchFamily="50" charset="-127"/>
                <a:ea typeface="굴림" pitchFamily="50" charset="-127"/>
              </a:rPr>
              <a:t>선</a:t>
            </a:r>
            <a:r>
              <a:rPr lang="en-US" altLang="ko-KR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굴림" pitchFamily="50" charset="-127"/>
                <a:ea typeface="굴림" pitchFamily="50" charset="-127"/>
              </a:rPr>
              <a:t>&amp;</a:t>
            </a:r>
            <a:r>
              <a:rPr lang="ko-KR" alt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굴림" pitchFamily="50" charset="-127"/>
                <a:ea typeface="굴림" pitchFamily="50" charset="-127"/>
              </a:rPr>
              <a:t>수빈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1340768"/>
            <a:ext cx="1747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INDEX .</a:t>
            </a:r>
            <a:endParaRPr lang="ko-KR" altLang="en-US" sz="4000" dirty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91880" y="2492896"/>
            <a:ext cx="24801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추진배경</a:t>
            </a:r>
            <a:endParaRPr lang="en-US" altLang="ko-KR" sz="2400" dirty="0" smtClean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 smtClean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IEC61850</a:t>
            </a:r>
          </a:p>
          <a:p>
            <a:pPr marL="342900" indent="-342900">
              <a:buAutoNum type="arabicPeriod"/>
            </a:pPr>
            <a:endParaRPr lang="en-US" altLang="ko-KR" sz="2400" dirty="0" smtClean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추진현</a:t>
            </a:r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황</a:t>
            </a:r>
            <a:endParaRPr lang="en-US" altLang="ko-KR" sz="2400" dirty="0" smtClean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 smtClean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스마트 </a:t>
            </a:r>
            <a:r>
              <a:rPr lang="ko-KR" alt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그리드</a:t>
            </a:r>
            <a:endParaRPr lang="ko-KR" altLang="en-US" sz="2400" dirty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디지털 변전소의 추진배경</a:t>
            </a:r>
            <a:endParaRPr lang="ko-KR" altLang="en-US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1" y="1965078"/>
            <a:ext cx="3806926" cy="21413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331640" y="1196752"/>
            <a:ext cx="25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굴림" pitchFamily="50" charset="-127"/>
                <a:ea typeface="굴림" pitchFamily="50" charset="-127"/>
              </a:rPr>
              <a:t>초기의 변전소</a:t>
            </a:r>
            <a:endParaRPr lang="ko-KR" altLang="en-US" sz="2400" b="1" dirty="0">
              <a:solidFill>
                <a:schemeClr val="tx2">
                  <a:lumMod val="20000"/>
                  <a:lumOff val="8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4987" y="4527883"/>
            <a:ext cx="713553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초창기 변전소는 소규모 형태로 차단기</a:t>
            </a: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개폐기 등의 전력 설비를 현장에서 직접 조작하는 원시적인 방법으로 운전함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부하가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점차적으로 증가하고 전력계통 설비도 </a:t>
            </a: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복잡해짐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현장에서 설비를 직접 조작하는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방식으로는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고장시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신속한 대처가 곤란하고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오조작등의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문제점이 </a:t>
            </a: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발생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</a:b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0" r="19338"/>
          <a:stretch/>
        </p:blipFill>
        <p:spPr>
          <a:xfrm rot="21223100">
            <a:off x="5898541" y="1528426"/>
            <a:ext cx="1529733" cy="244488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디지털 변전소의 추진배경</a:t>
            </a:r>
            <a:endParaRPr lang="ko-KR" altLang="en-US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7676" y="1445567"/>
            <a:ext cx="25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굴림" pitchFamily="50" charset="-127"/>
                <a:ea typeface="굴림" pitchFamily="50" charset="-127"/>
              </a:rPr>
              <a:t>디지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굴림" pitchFamily="50" charset="-127"/>
                <a:ea typeface="굴림" pitchFamily="50" charset="-127"/>
              </a:rPr>
              <a:t>털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굴림" pitchFamily="50" charset="-127"/>
                <a:ea typeface="굴림" pitchFamily="50" charset="-127"/>
              </a:rPr>
              <a:t> 변전소</a:t>
            </a:r>
            <a:endParaRPr lang="ko-KR" altLang="en-US" sz="2400" b="1" dirty="0">
              <a:solidFill>
                <a:schemeClr val="tx2">
                  <a:lumMod val="20000"/>
                  <a:lumOff val="8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32856"/>
            <a:ext cx="4574072" cy="41764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292080" y="2636912"/>
            <a:ext cx="348685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돋움" pitchFamily="50" charset="-127"/>
                <a:ea typeface="돋움" pitchFamily="50" charset="-127"/>
              </a:rPr>
              <a:t>IEC61850 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국제표준 기반의 디지털 </a:t>
            </a:r>
            <a:r>
              <a:rPr lang="ko-KR" altLang="en-US" sz="1400" dirty="0" err="1" smtClean="0">
                <a:latin typeface="돋움" pitchFamily="50" charset="-127"/>
                <a:ea typeface="돋움" pitchFamily="50" charset="-127"/>
              </a:rPr>
              <a:t>시스</a:t>
            </a:r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 dirty="0" err="1" smtClean="0">
                <a:latin typeface="돋움" pitchFamily="50" charset="-127"/>
                <a:ea typeface="돋움" pitchFamily="50" charset="-127"/>
              </a:rPr>
              <a:t>템화한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 전력설비의 상태감시</a:t>
            </a:r>
            <a:r>
              <a:rPr lang="en-US" altLang="ko-KR" sz="1400" dirty="0" smtClean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각종 측정</a:t>
            </a:r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값 수집</a:t>
            </a:r>
            <a:r>
              <a:rPr lang="en-US" altLang="ko-KR" sz="1400" dirty="0" smtClean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설비 제어기능을 갖춘 변전소</a:t>
            </a:r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endParaRPr lang="en-US" altLang="ko-KR" sz="1400" dirty="0">
              <a:latin typeface="돋움" pitchFamily="50" charset="-127"/>
              <a:ea typeface="돋움" pitchFamily="50" charset="-127"/>
            </a:endParaRPr>
          </a:p>
          <a:p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 dirty="0" err="1" smtClean="0">
                <a:latin typeface="돋움" pitchFamily="50" charset="-127"/>
                <a:ea typeface="돋움" pitchFamily="50" charset="-127"/>
              </a:rPr>
              <a:t>연결망을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 현재 </a:t>
            </a:r>
            <a:r>
              <a:rPr lang="ko-KR" altLang="en-US" sz="1400" dirty="0" err="1" smtClean="0">
                <a:latin typeface="돋움" pitchFamily="50" charset="-127"/>
                <a:ea typeface="돋움" pitchFamily="50" charset="-127"/>
              </a:rPr>
              <a:t>구리선에서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 광케이블로 바</a:t>
            </a:r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꾸어 변전설비의 고장요인 감소와 </a:t>
            </a:r>
            <a:r>
              <a:rPr lang="ko-KR" altLang="en-US" sz="1400" dirty="0" err="1" smtClean="0">
                <a:latin typeface="돋움" pitchFamily="50" charset="-127"/>
                <a:ea typeface="돋움" pitchFamily="50" charset="-127"/>
              </a:rPr>
              <a:t>전력망</a:t>
            </a:r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설비운전의 신뢰도를 높임</a:t>
            </a:r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endParaRPr lang="en-US" altLang="ko-KR" sz="1400" dirty="0">
              <a:latin typeface="돋움" pitchFamily="50" charset="-127"/>
              <a:ea typeface="돋움" pitchFamily="50" charset="-127"/>
            </a:endParaRPr>
          </a:p>
          <a:p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스마트 </a:t>
            </a:r>
            <a:r>
              <a:rPr lang="ko-KR" altLang="en-US" sz="1400" dirty="0" err="1" smtClean="0">
                <a:latin typeface="돋움" pitchFamily="50" charset="-127"/>
                <a:ea typeface="돋움" pitchFamily="50" charset="-127"/>
              </a:rPr>
              <a:t>그리드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 구현에 있어 </a:t>
            </a:r>
            <a:r>
              <a:rPr lang="ko-KR" altLang="en-US" sz="1400" dirty="0" err="1" smtClean="0">
                <a:latin typeface="돋움" pitchFamily="50" charset="-127"/>
                <a:ea typeface="돋움" pitchFamily="50" charset="-127"/>
              </a:rPr>
              <a:t>송변전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 부문</a:t>
            </a:r>
            <a:endParaRPr lang="en-US" altLang="ko-KR" sz="1400" dirty="0" smtClean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의 핵심 기술</a:t>
            </a:r>
            <a:endParaRPr lang="ko-KR" altLang="en-US" sz="14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2910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IEC61850</a:t>
            </a:r>
            <a:endParaRPr lang="ko-KR" altLang="en-US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8" y="2492896"/>
            <a:ext cx="8687764" cy="42484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9552" y="1196752"/>
            <a:ext cx="79928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itchFamily="50" charset="-127"/>
                <a:ea typeface="굴림" pitchFamily="50" charset="-127"/>
              </a:rPr>
              <a:t>미래의 </a:t>
            </a:r>
            <a:r>
              <a:rPr lang="ko-KR" altLang="en-US" dirty="0" err="1">
                <a:latin typeface="굴림" pitchFamily="50" charset="-127"/>
                <a:ea typeface="굴림" pitchFamily="50" charset="-127"/>
              </a:rPr>
              <a:t>전력망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구현을 위해서는 변전소의 </a:t>
            </a:r>
            <a:r>
              <a:rPr lang="ko-KR" altLang="en-US" dirty="0" err="1">
                <a:latin typeface="굴림" pitchFamily="50" charset="-127"/>
                <a:ea typeface="굴림" pitchFamily="50" charset="-127"/>
              </a:rPr>
              <a:t>자동화시스템에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대한 지능화가 가장 중요하게 대두되었고 전 </a:t>
            </a:r>
            <a:r>
              <a:rPr lang="ko-KR" altLang="en-US" u="sng" dirty="0">
                <a:latin typeface="굴림" pitchFamily="50" charset="-127"/>
                <a:ea typeface="굴림" pitchFamily="50" charset="-127"/>
              </a:rPr>
              <a:t>세계적으로 변전소자동화에 특화된 </a:t>
            </a:r>
            <a:r>
              <a:rPr lang="en-US" altLang="ko-KR" u="sng" dirty="0">
                <a:latin typeface="굴림" pitchFamily="50" charset="-127"/>
                <a:ea typeface="굴림" pitchFamily="50" charset="-127"/>
              </a:rPr>
              <a:t>IEC 61850(Communication networks and systems in substations)</a:t>
            </a:r>
            <a:r>
              <a:rPr lang="ko-KR" altLang="en-US" u="sng" dirty="0">
                <a:latin typeface="굴림" pitchFamily="50" charset="-127"/>
                <a:ea typeface="굴림" pitchFamily="50" charset="-127"/>
              </a:rPr>
              <a:t>이라는 단일 규격을 </a:t>
            </a:r>
            <a:r>
              <a:rPr lang="en-US" altLang="ko-KR" u="sng" dirty="0">
                <a:latin typeface="굴림" pitchFamily="50" charset="-127"/>
                <a:ea typeface="굴림" pitchFamily="50" charset="-127"/>
              </a:rPr>
              <a:t>2005</a:t>
            </a:r>
            <a:r>
              <a:rPr lang="ko-KR" altLang="en-US" u="sng" dirty="0">
                <a:latin typeface="굴림" pitchFamily="50" charset="-127"/>
                <a:ea typeface="굴림" pitchFamily="50" charset="-127"/>
              </a:rPr>
              <a:t>년에 제정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되었다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dirty="0" err="1">
                <a:latin typeface="굴림" pitchFamily="50" charset="-127"/>
                <a:ea typeface="굴림" pitchFamily="50" charset="-127"/>
              </a:rPr>
              <a:t>이에따라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전 세계적으로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IEC 61850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기반의 변전소자동화가 급속도로 확산되어 설치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·</a:t>
            </a:r>
            <a:r>
              <a:rPr lang="ko-KR" altLang="en-US" dirty="0" err="1">
                <a:latin typeface="굴림" pitchFamily="50" charset="-127"/>
                <a:ea typeface="굴림" pitchFamily="50" charset="-127"/>
              </a:rPr>
              <a:t>운전중이며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, </a:t>
            </a:r>
            <a:r>
              <a:rPr lang="ko-KR" altLang="en-US" u="sng" dirty="0">
                <a:latin typeface="굴림" pitchFamily="50" charset="-127"/>
                <a:ea typeface="굴림" pitchFamily="50" charset="-127"/>
              </a:rPr>
              <a:t>지속적으로 발생되는 신규 변전소 건설시장 대부분에서 </a:t>
            </a:r>
            <a:r>
              <a:rPr lang="en-US" altLang="ko-KR" u="sng" dirty="0">
                <a:latin typeface="굴림" pitchFamily="50" charset="-127"/>
                <a:ea typeface="굴림" pitchFamily="50" charset="-127"/>
              </a:rPr>
              <a:t>IEC61850</a:t>
            </a:r>
            <a:r>
              <a:rPr lang="ko-KR" altLang="en-US" u="sng" dirty="0">
                <a:latin typeface="굴림" pitchFamily="50" charset="-127"/>
                <a:ea typeface="굴림" pitchFamily="50" charset="-127"/>
              </a:rPr>
              <a:t>기반의 </a:t>
            </a:r>
            <a:r>
              <a:rPr lang="ko-KR" altLang="en-US" u="sng" dirty="0" err="1">
                <a:latin typeface="굴림" pitchFamily="50" charset="-127"/>
                <a:ea typeface="굴림" pitchFamily="50" charset="-127"/>
              </a:rPr>
              <a:t>자동화시스템이</a:t>
            </a:r>
            <a:r>
              <a:rPr lang="ko-KR" altLang="en-US" u="sng" dirty="0">
                <a:latin typeface="굴림" pitchFamily="50" charset="-127"/>
                <a:ea typeface="굴림" pitchFamily="50" charset="-127"/>
              </a:rPr>
              <a:t> 적용되는 추세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이다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5603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디지털 변전소의 추진현황</a:t>
            </a:r>
            <a:endParaRPr lang="ko-KR" altLang="en-US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1268760"/>
            <a:ext cx="79208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u="sng" dirty="0"/>
              <a:t>현재까지 한전에서는 </a:t>
            </a:r>
            <a:r>
              <a:rPr lang="en-US" altLang="ko-KR" u="sng" dirty="0"/>
              <a:t>IEC61850</a:t>
            </a:r>
            <a:r>
              <a:rPr lang="ko-KR" altLang="en-US" u="sng" dirty="0"/>
              <a:t>기반의 변전소자동화를 총 </a:t>
            </a:r>
            <a:r>
              <a:rPr lang="en-US" altLang="ko-KR" u="sng" dirty="0"/>
              <a:t>3</a:t>
            </a:r>
            <a:r>
              <a:rPr lang="ko-KR" altLang="en-US" u="sng" dirty="0"/>
              <a:t>단계에 걸쳐 개별설비에 대하여 시범 적용</a:t>
            </a:r>
            <a:r>
              <a:rPr lang="ko-KR" altLang="en-US" dirty="0"/>
              <a:t>하였는데</a:t>
            </a:r>
            <a:r>
              <a:rPr lang="en-US" altLang="ko-KR" dirty="0"/>
              <a:t>, </a:t>
            </a:r>
            <a:r>
              <a:rPr lang="en-US" altLang="ko-KR" u="sng" dirty="0"/>
              <a:t>1</a:t>
            </a:r>
            <a:r>
              <a:rPr lang="ko-KR" altLang="en-US" u="sng" dirty="0"/>
              <a:t>단계 사업은 산청</a:t>
            </a:r>
            <a:r>
              <a:rPr lang="en-US" altLang="ko-KR" u="sng" dirty="0"/>
              <a:t>S/S 154kV </a:t>
            </a:r>
            <a:r>
              <a:rPr lang="en-US" altLang="ko-KR" u="sng" dirty="0" err="1"/>
              <a:t>M.Tr</a:t>
            </a:r>
            <a:r>
              <a:rPr lang="ko-KR" altLang="en-US" u="sng" dirty="0"/>
              <a:t>을 대상으로 실시</a:t>
            </a:r>
            <a:r>
              <a:rPr lang="ko-KR" altLang="en-US" dirty="0"/>
              <a:t>하였고</a:t>
            </a:r>
            <a:r>
              <a:rPr lang="en-US" altLang="ko-KR" dirty="0"/>
              <a:t>, </a:t>
            </a:r>
            <a:r>
              <a:rPr lang="en-US" altLang="ko-KR" u="sng" dirty="0"/>
              <a:t>2</a:t>
            </a:r>
            <a:r>
              <a:rPr lang="ko-KR" altLang="en-US" u="sng" dirty="0"/>
              <a:t>단계 사업은 </a:t>
            </a:r>
            <a:r>
              <a:rPr lang="ko-KR" altLang="en-US" u="sng" dirty="0" err="1"/>
              <a:t>신울산</a:t>
            </a:r>
            <a:r>
              <a:rPr lang="en-US" altLang="ko-KR" u="sng" dirty="0"/>
              <a:t>S/S 345kV </a:t>
            </a:r>
            <a:r>
              <a:rPr lang="en-US" altLang="ko-KR" u="sng" dirty="0" err="1"/>
              <a:t>M.Tr</a:t>
            </a:r>
            <a:r>
              <a:rPr lang="ko-KR" altLang="en-US" u="sng" dirty="0"/>
              <a:t>을 대상</a:t>
            </a:r>
            <a:r>
              <a:rPr lang="ko-KR" altLang="en-US" dirty="0"/>
              <a:t>으로 하였으며</a:t>
            </a:r>
            <a:r>
              <a:rPr lang="en-US" altLang="ko-KR" dirty="0"/>
              <a:t>, </a:t>
            </a:r>
            <a:r>
              <a:rPr lang="en-US" altLang="ko-KR" u="sng" dirty="0"/>
              <a:t>154kV </a:t>
            </a:r>
            <a:r>
              <a:rPr lang="ko-KR" altLang="en-US" u="sng" dirty="0"/>
              <a:t>송전선로의 시범사업은 </a:t>
            </a:r>
            <a:r>
              <a:rPr lang="en-US" altLang="ko-KR" u="sng" dirty="0"/>
              <a:t>3</a:t>
            </a:r>
            <a:r>
              <a:rPr lang="ko-KR" altLang="en-US" u="sng" dirty="0"/>
              <a:t>단계에서 진행</a:t>
            </a:r>
            <a:r>
              <a:rPr lang="ko-KR" altLang="en-US" dirty="0"/>
              <a:t>하였다</a:t>
            </a:r>
            <a:r>
              <a:rPr lang="en-US" altLang="ko-KR" dirty="0"/>
              <a:t>.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일련의 시범적용단계를 거치면서 </a:t>
            </a:r>
            <a:r>
              <a:rPr lang="en-US" altLang="ko-KR" dirty="0"/>
              <a:t>IEC 61850</a:t>
            </a:r>
            <a:r>
              <a:rPr lang="ko-KR" altLang="en-US" dirty="0"/>
              <a:t>기반 변전소자동화시스템의 효율적인 현장 적용을 위한 설비규격</a:t>
            </a:r>
            <a:r>
              <a:rPr lang="en-US" altLang="ko-KR" dirty="0"/>
              <a:t>, </a:t>
            </a:r>
            <a:r>
              <a:rPr lang="ko-KR" altLang="en-US" dirty="0"/>
              <a:t>설비운영기준</a:t>
            </a:r>
            <a:r>
              <a:rPr lang="en-US" altLang="ko-KR" dirty="0"/>
              <a:t>, </a:t>
            </a:r>
            <a:r>
              <a:rPr lang="ko-KR" altLang="en-US" dirty="0"/>
              <a:t>구축방안</a:t>
            </a:r>
            <a:r>
              <a:rPr lang="en-US" altLang="ko-KR" dirty="0"/>
              <a:t>, </a:t>
            </a:r>
            <a:r>
              <a:rPr lang="ko-KR" altLang="en-US" dirty="0"/>
              <a:t>적용기준</a:t>
            </a:r>
            <a:r>
              <a:rPr lang="en-US" altLang="ko-KR" dirty="0"/>
              <a:t>, </a:t>
            </a:r>
            <a:r>
              <a:rPr lang="ko-KR" altLang="en-US" dirty="0"/>
              <a:t>절차 등의 </a:t>
            </a:r>
            <a:r>
              <a:rPr lang="ko-KR" altLang="en-US" u="sng" dirty="0"/>
              <a:t>한전 </a:t>
            </a:r>
            <a:r>
              <a:rPr lang="en-US" altLang="ko-KR" u="sng" dirty="0"/>
              <a:t>SA </a:t>
            </a:r>
            <a:r>
              <a:rPr lang="ko-KR" altLang="en-US" u="sng" dirty="0"/>
              <a:t>현장적용 운영기준을 </a:t>
            </a:r>
            <a:r>
              <a:rPr lang="en-US" altLang="ko-KR" u="sng" dirty="0"/>
              <a:t>2010</a:t>
            </a:r>
            <a:r>
              <a:rPr lang="ko-KR" altLang="en-US" u="sng" dirty="0"/>
              <a:t>년 </a:t>
            </a:r>
            <a:r>
              <a:rPr lang="en-US" altLang="ko-KR" u="sng" dirty="0"/>
              <a:t>2</a:t>
            </a:r>
            <a:r>
              <a:rPr lang="ko-KR" altLang="en-US" u="sng" dirty="0"/>
              <a:t>월에 수립</a:t>
            </a:r>
            <a:r>
              <a:rPr lang="ko-KR" altLang="en-US" dirty="0"/>
              <a:t>하였다</a:t>
            </a:r>
            <a:r>
              <a:rPr lang="en-US" altLang="ko-KR" dirty="0"/>
              <a:t>. 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r>
              <a:rPr lang="ko-KR" altLang="en-US" dirty="0" smtClean="0"/>
              <a:t>또한</a:t>
            </a:r>
            <a:r>
              <a:rPr lang="en-US" altLang="ko-KR" dirty="0"/>
              <a:t>, </a:t>
            </a:r>
            <a:r>
              <a:rPr lang="ko-KR" altLang="en-US" u="sng" dirty="0"/>
              <a:t>‘</a:t>
            </a:r>
            <a:r>
              <a:rPr lang="en-US" altLang="ko-KR" u="sng" dirty="0"/>
              <a:t>11.04</a:t>
            </a:r>
            <a:r>
              <a:rPr lang="ko-KR" altLang="en-US" u="sng" dirty="0"/>
              <a:t>월부터는 </a:t>
            </a:r>
            <a:r>
              <a:rPr lang="en-US" altLang="ko-KR" u="sng" dirty="0"/>
              <a:t>154kV </a:t>
            </a:r>
            <a:r>
              <a:rPr lang="ko-KR" altLang="en-US" u="sng" dirty="0"/>
              <a:t>표준변전소인 </a:t>
            </a:r>
            <a:r>
              <a:rPr lang="ko-KR" altLang="en-US" u="sng" dirty="0" err="1"/>
              <a:t>풍동</a:t>
            </a:r>
            <a:r>
              <a:rPr lang="en-US" altLang="ko-KR" u="sng" dirty="0"/>
              <a:t>S/S</a:t>
            </a:r>
            <a:r>
              <a:rPr lang="ko-KR" altLang="en-US" u="sng" dirty="0"/>
              <a:t>의 전</a:t>
            </a:r>
            <a:r>
              <a:rPr lang="en-US" altLang="ko-KR" u="sng" dirty="0"/>
              <a:t>(</a:t>
            </a:r>
            <a:r>
              <a:rPr lang="ko-KR" altLang="en-US" u="sng" dirty="0"/>
              <a:t>全</a:t>
            </a:r>
            <a:r>
              <a:rPr lang="en-US" altLang="ko-KR" u="sng" dirty="0"/>
              <a:t>) </a:t>
            </a:r>
            <a:r>
              <a:rPr lang="ko-KR" altLang="en-US" u="sng" dirty="0"/>
              <a:t>설비에 </a:t>
            </a:r>
            <a:r>
              <a:rPr lang="en-US" altLang="ko-KR" u="sng" dirty="0"/>
              <a:t>SA</a:t>
            </a:r>
            <a:r>
              <a:rPr lang="ko-KR" altLang="en-US" u="sng" dirty="0"/>
              <a:t>설비를 병렬로 구성하여</a:t>
            </a:r>
            <a:r>
              <a:rPr lang="en-US" altLang="ko-KR" u="sng" dirty="0"/>
              <a:t>, </a:t>
            </a:r>
            <a:r>
              <a:rPr lang="ko-KR" altLang="en-US" u="sng" dirty="0"/>
              <a:t>신규 개발 </a:t>
            </a:r>
            <a:r>
              <a:rPr lang="en-US" altLang="ko-KR" u="sng" dirty="0"/>
              <a:t>SA </a:t>
            </a:r>
            <a:r>
              <a:rPr lang="ko-KR" altLang="en-US" u="sng" dirty="0"/>
              <a:t>설비의 문제점 사전에 도출하고 신뢰성 검증 및 </a:t>
            </a:r>
            <a:r>
              <a:rPr lang="en-US" altLang="ko-KR" u="sng" dirty="0"/>
              <a:t>SA </a:t>
            </a:r>
            <a:r>
              <a:rPr lang="ko-KR" altLang="en-US" u="sng" dirty="0"/>
              <a:t>확대시행 기반성숙을 위하여 </a:t>
            </a:r>
            <a:r>
              <a:rPr lang="en-US" altLang="ko-KR" u="sng" dirty="0"/>
              <a:t>154kV Full Bay SA </a:t>
            </a:r>
            <a:r>
              <a:rPr lang="ko-KR" altLang="en-US" u="sng" dirty="0" smtClean="0"/>
              <a:t>시범사업을 </a:t>
            </a:r>
            <a:r>
              <a:rPr lang="ko-KR" altLang="en-US" u="sng" dirty="0"/>
              <a:t>시행</a:t>
            </a:r>
            <a:r>
              <a:rPr lang="ko-KR" altLang="en-US" dirty="0"/>
              <a:t>하고 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r>
              <a:rPr lang="ko-KR" altLang="en-US" dirty="0" smtClean="0"/>
              <a:t>이러한 </a:t>
            </a:r>
            <a:r>
              <a:rPr lang="ko-KR" altLang="en-US" dirty="0"/>
              <a:t>일련의 시범사업과 더불어 </a:t>
            </a:r>
            <a:r>
              <a:rPr lang="en-US" altLang="ko-KR" dirty="0"/>
              <a:t>SA </a:t>
            </a:r>
            <a:r>
              <a:rPr lang="ko-KR" altLang="en-US" dirty="0" err="1"/>
              <a:t>확대적용시</a:t>
            </a:r>
            <a:r>
              <a:rPr lang="ko-KR" altLang="en-US" dirty="0"/>
              <a:t> 소요되는 인력양성을 위하여 </a:t>
            </a:r>
            <a:r>
              <a:rPr lang="en-US" altLang="ko-KR" u="sng" dirty="0"/>
              <a:t>IEC61850</a:t>
            </a:r>
            <a:r>
              <a:rPr lang="ko-KR" altLang="en-US" u="sng" dirty="0"/>
              <a:t>기반 교육용 </a:t>
            </a:r>
            <a:r>
              <a:rPr lang="en-US" altLang="ko-KR" u="sng" dirty="0"/>
              <a:t>SA Simulator</a:t>
            </a:r>
            <a:r>
              <a:rPr lang="ko-KR" altLang="en-US" u="sng" dirty="0"/>
              <a:t>를 </a:t>
            </a:r>
            <a:r>
              <a:rPr lang="en-US" altLang="ko-KR" u="sng" dirty="0"/>
              <a:t>KEPCO Academy</a:t>
            </a:r>
            <a:r>
              <a:rPr lang="ko-KR" altLang="en-US" u="sng" dirty="0"/>
              <a:t>에 구축</a:t>
            </a:r>
            <a:r>
              <a:rPr lang="ko-KR" altLang="en-US" dirty="0"/>
              <a:t>함으로써 향후 </a:t>
            </a:r>
            <a:r>
              <a:rPr lang="en-US" altLang="ko-KR" dirty="0"/>
              <a:t>IEC61850</a:t>
            </a:r>
            <a:r>
              <a:rPr lang="ko-KR" altLang="en-US" dirty="0"/>
              <a:t>기반 </a:t>
            </a:r>
            <a:r>
              <a:rPr lang="en-US" altLang="ko-KR" dirty="0"/>
              <a:t>SA </a:t>
            </a:r>
            <a:r>
              <a:rPr lang="ko-KR" altLang="en-US" dirty="0"/>
              <a:t>시스템기반 설계</a:t>
            </a:r>
            <a:r>
              <a:rPr lang="en-US" altLang="ko-KR" dirty="0"/>
              <a:t>·</a:t>
            </a:r>
            <a:r>
              <a:rPr lang="ko-KR" altLang="en-US" dirty="0"/>
              <a:t>운영 기술자들 교육에 대비하고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4995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스마트 </a:t>
            </a:r>
            <a:r>
              <a:rPr lang="ko-KR" altLang="en-US" sz="32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그리드</a:t>
            </a:r>
            <a:endParaRPr lang="ko-KR" altLang="en-US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4" y="1988840"/>
            <a:ext cx="3926268" cy="36227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2470" y="3061538"/>
            <a:ext cx="38884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굴림" pitchFamily="50" charset="-127"/>
                <a:ea typeface="굴림" pitchFamily="50" charset="-127"/>
              </a:rPr>
              <a:t>스마트그리드는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dirty="0" err="1">
                <a:latin typeface="굴림" pitchFamily="50" charset="-127"/>
                <a:ea typeface="굴림" pitchFamily="50" charset="-127"/>
              </a:rPr>
              <a:t>전력망에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 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정보통신기술을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융합해 전기사용량과 공급량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전력선의 상태까지 알 수 있는 기술로 에너지 효율성을 극대화할 수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있는 기술</a:t>
            </a: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8462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1760" y="2780928"/>
            <a:ext cx="42729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noFill/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US" altLang="ko-KR" sz="5400" b="1" cap="none" spc="0" dirty="0">
              <a:ln w="10541" cmpd="sng">
                <a:noFill/>
                <a:prstDash val="solid"/>
              </a:ln>
              <a:solidFill>
                <a:schemeClr val="tx2">
                  <a:lumMod val="40000"/>
                  <a:lumOff val="6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144</Words>
  <Application>Microsoft Office PowerPoint</Application>
  <PresentationFormat>화면 슬라이드 쇼(4:3)</PresentationFormat>
  <Paragraphs>42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김진희</dc:creator>
  <cp:lastModifiedBy>전기1</cp:lastModifiedBy>
  <cp:revision>10</cp:revision>
  <dcterms:created xsi:type="dcterms:W3CDTF">2017-04-22T17:58:07Z</dcterms:created>
  <dcterms:modified xsi:type="dcterms:W3CDTF">2017-05-18T02:03:16Z</dcterms:modified>
</cp:coreProperties>
</file>